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61163" cy="99425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70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Açık Stil 3 - Vurgu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29" autoAdjust="0"/>
  </p:normalViewPr>
  <p:slideViewPr>
    <p:cSldViewPr>
      <p:cViewPr>
        <p:scale>
          <a:sx n="90" d="100"/>
          <a:sy n="90" d="100"/>
        </p:scale>
        <p:origin x="-2256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B9E8-0713-411B-BE0B-8F3E8F5F44E0}" type="datetimeFigureOut">
              <a:rPr lang="tr-TR" smtClean="0"/>
              <a:t>25.10.2013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FEF8-AEAD-487E-9183-77458B9F6B2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1101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B9E8-0713-411B-BE0B-8F3E8F5F44E0}" type="datetimeFigureOut">
              <a:rPr lang="tr-TR" smtClean="0"/>
              <a:t>25.10.2013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FEF8-AEAD-487E-9183-77458B9F6B2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8372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B9E8-0713-411B-BE0B-8F3E8F5F44E0}" type="datetimeFigureOut">
              <a:rPr lang="tr-TR" smtClean="0"/>
              <a:t>25.10.2013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FEF8-AEAD-487E-9183-77458B9F6B2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5323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B9E8-0713-411B-BE0B-8F3E8F5F44E0}" type="datetimeFigureOut">
              <a:rPr lang="tr-TR" smtClean="0"/>
              <a:t>25.10.2013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FEF8-AEAD-487E-9183-77458B9F6B2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617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B9E8-0713-411B-BE0B-8F3E8F5F44E0}" type="datetimeFigureOut">
              <a:rPr lang="tr-TR" smtClean="0"/>
              <a:t>25.10.2013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FEF8-AEAD-487E-9183-77458B9F6B2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7816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B9E8-0713-411B-BE0B-8F3E8F5F44E0}" type="datetimeFigureOut">
              <a:rPr lang="tr-TR" smtClean="0"/>
              <a:t>25.10.2013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FEF8-AEAD-487E-9183-77458B9F6B2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5971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B9E8-0713-411B-BE0B-8F3E8F5F44E0}" type="datetimeFigureOut">
              <a:rPr lang="tr-TR" smtClean="0"/>
              <a:t>25.10.2013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FEF8-AEAD-487E-9183-77458B9F6B2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9626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B9E8-0713-411B-BE0B-8F3E8F5F44E0}" type="datetimeFigureOut">
              <a:rPr lang="tr-TR" smtClean="0"/>
              <a:t>25.10.2013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FEF8-AEAD-487E-9183-77458B9F6B2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2106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B9E8-0713-411B-BE0B-8F3E8F5F44E0}" type="datetimeFigureOut">
              <a:rPr lang="tr-TR" smtClean="0"/>
              <a:t>25.10.2013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FEF8-AEAD-487E-9183-77458B9F6B2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5903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B9E8-0713-411B-BE0B-8F3E8F5F44E0}" type="datetimeFigureOut">
              <a:rPr lang="tr-TR" smtClean="0"/>
              <a:t>25.10.2013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FEF8-AEAD-487E-9183-77458B9F6B2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0078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B9E8-0713-411B-BE0B-8F3E8F5F44E0}" type="datetimeFigureOut">
              <a:rPr lang="tr-TR" smtClean="0"/>
              <a:t>25.10.2013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FEF8-AEAD-487E-9183-77458B9F6B2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7215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DB9E8-0713-411B-BE0B-8F3E8F5F44E0}" type="datetimeFigureOut">
              <a:rPr lang="tr-TR" smtClean="0"/>
              <a:t>25.10.2013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9FEF8-AEAD-487E-9183-77458B9F6B2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9032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hyperlink" Target="http://www.surkonmakina.com/" TargetMode="External"/><Relationship Id="rId4" Type="http://schemas.openxmlformats.org/officeDocument/2006/relationships/image" Target="../media/image3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Resim 3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748" y="1351048"/>
            <a:ext cx="1270840" cy="853815"/>
          </a:xfrm>
          <a:prstGeom prst="rect">
            <a:avLst/>
          </a:prstGeom>
        </p:spPr>
      </p:pic>
      <p:pic>
        <p:nvPicPr>
          <p:cNvPr id="31" name="Resim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6293" y="1351049"/>
            <a:ext cx="1255611" cy="853815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4431" y="6359059"/>
            <a:ext cx="1848988" cy="416353"/>
          </a:xfrm>
          <a:prstGeom prst="rect">
            <a:avLst/>
          </a:prstGeom>
        </p:spPr>
      </p:pic>
      <p:sp>
        <p:nvSpPr>
          <p:cNvPr id="11" name="Çapraz Köşesi Kesik Dikdörtgen 10"/>
          <p:cNvSpPr/>
          <p:nvPr/>
        </p:nvSpPr>
        <p:spPr>
          <a:xfrm>
            <a:off x="208002" y="142360"/>
            <a:ext cx="8712968" cy="1008112"/>
          </a:xfrm>
          <a:prstGeom prst="snip2DiagRect">
            <a:avLst/>
          </a:prstGeom>
          <a:noFill/>
          <a:ln>
            <a:solidFill>
              <a:schemeClr val="tx1">
                <a:lumMod val="50000"/>
                <a:lumOff val="50000"/>
                <a:alpha val="54000"/>
              </a:schemeClr>
            </a:solidFill>
          </a:ln>
          <a:effectLst>
            <a:glow rad="101600">
              <a:schemeClr val="bg1">
                <a:lumMod val="95000"/>
                <a:alpha val="40000"/>
              </a:schemeClr>
            </a:glow>
            <a:innerShdw blurRad="317500" dist="50800" dir="16200000">
              <a:schemeClr val="tx1">
                <a:lumMod val="65000"/>
                <a:lumOff val="35000"/>
                <a:alpha val="5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382194" y="461750"/>
            <a:ext cx="462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Hydraulic Torque Pumps</a:t>
            </a:r>
            <a:endParaRPr lang="tr-TR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5980469" y="231279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HE-Series</a:t>
            </a:r>
          </a:p>
          <a:p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800 </a:t>
            </a:r>
            <a: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Bar</a:t>
            </a:r>
            <a:endParaRPr lang="tr-TR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208002" y="1340767"/>
            <a:ext cx="3787934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tr-TR" sz="1050" i="1" dirty="0"/>
              <a:t>Working pressure  800 bar </a:t>
            </a:r>
            <a:r>
              <a:rPr lang="tr-TR" sz="1050" i="1" dirty="0" err="1"/>
              <a:t>maximum</a:t>
            </a:r>
            <a:endParaRPr lang="tr-TR" sz="105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tr-TR" sz="1050" i="1" dirty="0"/>
              <a:t>40-800 bar </a:t>
            </a:r>
            <a:r>
              <a:rPr lang="tr-TR" sz="1050" i="1" dirty="0" err="1"/>
              <a:t>stepless</a:t>
            </a:r>
            <a:r>
              <a:rPr lang="tr-TR" sz="1050" i="1" dirty="0"/>
              <a:t> pressure </a:t>
            </a:r>
            <a:r>
              <a:rPr lang="tr-TR" sz="1050" i="1" dirty="0" err="1"/>
              <a:t>adjustment</a:t>
            </a:r>
            <a:r>
              <a:rPr lang="tr-TR" sz="1050" i="1" dirty="0"/>
              <a:t> available</a:t>
            </a:r>
            <a:endParaRPr lang="tr-TR" sz="105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tr-TR" sz="1050" i="1" dirty="0" err="1"/>
              <a:t>Multipoint</a:t>
            </a:r>
            <a:r>
              <a:rPr lang="tr-TR" sz="1050" i="1" dirty="0"/>
              <a:t> </a:t>
            </a:r>
            <a:r>
              <a:rPr lang="tr-TR" sz="1050" i="1" dirty="0" err="1"/>
              <a:t>connection</a:t>
            </a:r>
            <a:r>
              <a:rPr lang="tr-TR" sz="1050" i="1" dirty="0"/>
              <a:t> for </a:t>
            </a:r>
            <a:r>
              <a:rPr lang="tr-TR" sz="1050" i="1" dirty="0" err="1"/>
              <a:t>more</a:t>
            </a:r>
            <a:r>
              <a:rPr lang="tr-TR" sz="1050" i="1" dirty="0"/>
              <a:t> </a:t>
            </a:r>
            <a:r>
              <a:rPr lang="tr-TR" sz="1050" i="1" dirty="0" err="1"/>
              <a:t>torque</a:t>
            </a:r>
            <a:r>
              <a:rPr lang="tr-TR" sz="1050" i="1" dirty="0"/>
              <a:t> </a:t>
            </a:r>
            <a:r>
              <a:rPr lang="tr-TR" sz="1050" i="1" dirty="0" err="1"/>
              <a:t>wrenches</a:t>
            </a:r>
            <a:r>
              <a:rPr lang="tr-TR" sz="1050" i="1" dirty="0"/>
              <a:t> </a:t>
            </a:r>
            <a:endParaRPr lang="tr-TR" sz="105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tr-TR" sz="1050" i="1" dirty="0"/>
              <a:t>Double and </a:t>
            </a:r>
            <a:r>
              <a:rPr lang="tr-TR" sz="1050" i="1" dirty="0" err="1"/>
              <a:t>three</a:t>
            </a:r>
            <a:r>
              <a:rPr lang="tr-TR" sz="1050" i="1" dirty="0"/>
              <a:t> </a:t>
            </a:r>
            <a:r>
              <a:rPr lang="tr-TR" sz="1050" i="1" dirty="0" err="1"/>
              <a:t>stage</a:t>
            </a:r>
            <a:r>
              <a:rPr lang="tr-TR" sz="1050" i="1" dirty="0"/>
              <a:t> </a:t>
            </a:r>
            <a:r>
              <a:rPr lang="tr-TR" sz="1050" i="1" dirty="0" err="1"/>
              <a:t>high</a:t>
            </a:r>
            <a:r>
              <a:rPr lang="tr-TR" sz="1050" i="1" dirty="0"/>
              <a:t> </a:t>
            </a:r>
            <a:r>
              <a:rPr lang="tr-TR" sz="1050" i="1" dirty="0" err="1"/>
              <a:t>performance</a:t>
            </a:r>
            <a:r>
              <a:rPr lang="tr-TR" sz="1050" i="1" dirty="0"/>
              <a:t> </a:t>
            </a:r>
            <a:r>
              <a:rPr lang="tr-TR" sz="1050" i="1" dirty="0" err="1"/>
              <a:t>pump</a:t>
            </a:r>
            <a:r>
              <a:rPr lang="tr-TR" sz="1050" i="1" dirty="0"/>
              <a:t> </a:t>
            </a:r>
            <a:r>
              <a:rPr lang="tr-TR" sz="1050" i="1" dirty="0" err="1"/>
              <a:t>units</a:t>
            </a:r>
            <a:endParaRPr lang="tr-TR" sz="105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tr-TR" sz="1050" i="1" dirty="0" err="1"/>
              <a:t>Calibrated</a:t>
            </a:r>
            <a:r>
              <a:rPr lang="tr-TR" sz="1050" i="1" dirty="0"/>
              <a:t>,  </a:t>
            </a:r>
            <a:r>
              <a:rPr lang="tr-TR" sz="1050" i="1" dirty="0" err="1"/>
              <a:t>Clas</a:t>
            </a:r>
            <a:r>
              <a:rPr lang="tr-TR" sz="1050" i="1" dirty="0"/>
              <a:t> 1, 1000 bar, Ǿ 100mm </a:t>
            </a:r>
            <a:r>
              <a:rPr lang="tr-TR" sz="1050" i="1" dirty="0" err="1"/>
              <a:t>pressicion</a:t>
            </a:r>
            <a:r>
              <a:rPr lang="tr-TR" sz="1050" i="1" dirty="0"/>
              <a:t> gauge</a:t>
            </a:r>
            <a:endParaRPr lang="tr-TR" sz="105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tr-TR" sz="1050" i="1" dirty="0" err="1"/>
              <a:t>Designed</a:t>
            </a:r>
            <a:r>
              <a:rPr lang="tr-TR" sz="1050" i="1" dirty="0"/>
              <a:t> for </a:t>
            </a:r>
            <a:r>
              <a:rPr lang="tr-TR" sz="1050" i="1" dirty="0" err="1"/>
              <a:t>high</a:t>
            </a:r>
            <a:r>
              <a:rPr lang="tr-TR" sz="1050" i="1" dirty="0"/>
              <a:t> </a:t>
            </a:r>
            <a:r>
              <a:rPr lang="tr-TR" sz="1050" i="1" dirty="0" err="1"/>
              <a:t>performance</a:t>
            </a:r>
            <a:r>
              <a:rPr lang="tr-TR" sz="1050" i="1" dirty="0"/>
              <a:t> and </a:t>
            </a:r>
            <a:r>
              <a:rPr lang="tr-TR" sz="1050" i="1" dirty="0" err="1"/>
              <a:t>continuous</a:t>
            </a:r>
            <a:r>
              <a:rPr lang="tr-TR" sz="1050" i="1" dirty="0"/>
              <a:t> </a:t>
            </a:r>
            <a:r>
              <a:rPr lang="tr-TR" sz="1050" i="1" dirty="0" err="1"/>
              <a:t>operations</a:t>
            </a:r>
            <a:endParaRPr lang="tr-TR" sz="105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tr-TR" sz="1050" i="1" dirty="0"/>
              <a:t>Oil </a:t>
            </a:r>
            <a:r>
              <a:rPr lang="tr-TR" sz="1050" i="1" dirty="0" err="1"/>
              <a:t>filter</a:t>
            </a:r>
            <a:r>
              <a:rPr lang="tr-TR" sz="1050" i="1" dirty="0"/>
              <a:t>, oil </a:t>
            </a:r>
            <a:r>
              <a:rPr lang="tr-TR" sz="1050" i="1" dirty="0" err="1"/>
              <a:t>cooler</a:t>
            </a:r>
            <a:r>
              <a:rPr lang="tr-TR" sz="1050" i="1" dirty="0"/>
              <a:t> and </a:t>
            </a:r>
            <a:r>
              <a:rPr lang="tr-TR" sz="1050" i="1" dirty="0" err="1"/>
              <a:t>flat</a:t>
            </a:r>
            <a:r>
              <a:rPr lang="tr-TR" sz="1050" i="1" dirty="0"/>
              <a:t> </a:t>
            </a:r>
            <a:r>
              <a:rPr lang="tr-TR" sz="1050" i="1" dirty="0" err="1"/>
              <a:t>stable</a:t>
            </a:r>
            <a:r>
              <a:rPr lang="tr-TR" sz="1050" i="1" dirty="0"/>
              <a:t> oil tank </a:t>
            </a:r>
            <a:r>
              <a:rPr lang="tr-TR" sz="1050" i="1" dirty="0" err="1"/>
              <a:t>by</a:t>
            </a:r>
            <a:r>
              <a:rPr lang="tr-TR" sz="1050" i="1" dirty="0"/>
              <a:t> FE </a:t>
            </a:r>
            <a:r>
              <a:rPr lang="tr-TR" sz="1050" i="1" dirty="0" err="1"/>
              <a:t>series</a:t>
            </a:r>
            <a:endParaRPr lang="tr-TR" sz="105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tr-TR" sz="1050" i="1" dirty="0"/>
              <a:t>Oil </a:t>
            </a:r>
            <a:r>
              <a:rPr lang="tr-TR" sz="1050" i="1" dirty="0" err="1"/>
              <a:t>level</a:t>
            </a:r>
            <a:r>
              <a:rPr lang="tr-TR" sz="1050" i="1" dirty="0"/>
              <a:t> </a:t>
            </a:r>
            <a:r>
              <a:rPr lang="tr-TR" sz="1050" i="1" dirty="0" err="1"/>
              <a:t>indicator</a:t>
            </a:r>
            <a:r>
              <a:rPr lang="tr-TR" sz="1050" i="1" dirty="0"/>
              <a:t> - </a:t>
            </a:r>
            <a:r>
              <a:rPr lang="tr-TR" sz="1050" i="1" dirty="0" err="1"/>
              <a:t>thermometer</a:t>
            </a:r>
            <a:r>
              <a:rPr lang="tr-TR" sz="1050" i="1" dirty="0"/>
              <a:t>  and </a:t>
            </a:r>
            <a:r>
              <a:rPr lang="tr-TR" sz="1050" i="1" dirty="0" err="1"/>
              <a:t>protecting</a:t>
            </a:r>
            <a:r>
              <a:rPr lang="tr-TR" sz="1050" i="1" dirty="0"/>
              <a:t> </a:t>
            </a:r>
            <a:r>
              <a:rPr lang="tr-TR" sz="1050" i="1" dirty="0" err="1"/>
              <a:t>frame</a:t>
            </a:r>
            <a:r>
              <a:rPr lang="tr-TR" sz="1050" i="1" dirty="0"/>
              <a:t> </a:t>
            </a:r>
            <a:endParaRPr lang="tr-TR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050" i="1" dirty="0" err="1"/>
              <a:t>German</a:t>
            </a:r>
            <a:r>
              <a:rPr lang="tr-TR" sz="1050" i="1" dirty="0"/>
              <a:t> </a:t>
            </a:r>
            <a:r>
              <a:rPr lang="tr-TR" sz="1050" i="1" dirty="0" err="1"/>
              <a:t>made</a:t>
            </a:r>
            <a:r>
              <a:rPr lang="tr-TR" sz="1050" i="1" dirty="0"/>
              <a:t> with CE marking, </a:t>
            </a:r>
            <a:r>
              <a:rPr lang="tr-TR" sz="1050" i="1" dirty="0" err="1"/>
              <a:t>after</a:t>
            </a:r>
            <a:r>
              <a:rPr lang="tr-TR" sz="1050" i="1" dirty="0"/>
              <a:t> </a:t>
            </a:r>
            <a:r>
              <a:rPr lang="tr-TR" sz="1050" i="1" dirty="0" err="1"/>
              <a:t>sales</a:t>
            </a:r>
            <a:r>
              <a:rPr lang="tr-TR" sz="1050" i="1" dirty="0"/>
              <a:t> service in </a:t>
            </a:r>
            <a:r>
              <a:rPr lang="tr-TR" sz="1050" i="1" dirty="0" err="1"/>
              <a:t>Turkey</a:t>
            </a:r>
            <a:endParaRPr lang="tr-TR" sz="1050" dirty="0"/>
          </a:p>
        </p:txBody>
      </p:sp>
      <p:sp>
        <p:nvSpPr>
          <p:cNvPr id="23" name="Metin kutusu 22"/>
          <p:cNvSpPr txBox="1"/>
          <p:nvPr/>
        </p:nvSpPr>
        <p:spPr>
          <a:xfrm>
            <a:off x="208002" y="6313747"/>
            <a:ext cx="8303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b="1" dirty="0" smtClean="0">
                <a:latin typeface="Calibri" panose="020F0502020204030204" pitchFamily="34" charset="0"/>
              </a:rPr>
              <a:t>Surkon Makina  Sanayi Ticaret Limited Şirketi </a:t>
            </a:r>
            <a:r>
              <a:rPr lang="tr-TR" sz="700" dirty="0" smtClean="0">
                <a:latin typeface="Calibri" panose="020F0502020204030204" pitchFamily="34" charset="0"/>
              </a:rPr>
              <a:t>	</a:t>
            </a:r>
          </a:p>
          <a:p>
            <a:r>
              <a:rPr lang="tr-TR" sz="700" dirty="0" smtClean="0">
                <a:latin typeface="Calibri" panose="020F0502020204030204" pitchFamily="34" charset="0"/>
              </a:rPr>
              <a:t>İvedik  Org.  San. Bölgesi - Özpetek Sanayi  Sitesi 1390  Sokak.- No: 12 – TR-06378 – Yenimahalle / ANKARA    Tel: (0 312) 386 14 64  /  Faks: (0 312) 386 14 88   </a:t>
            </a:r>
          </a:p>
          <a:p>
            <a:r>
              <a:rPr lang="tr-TR" sz="700" dirty="0" smtClean="0">
                <a:latin typeface="Calibri" panose="020F0502020204030204" pitchFamily="34" charset="0"/>
              </a:rPr>
              <a:t>e-mail : eposta@surkon.com</a:t>
            </a:r>
            <a:r>
              <a:rPr lang="tr-TR" sz="700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  </a:t>
            </a:r>
            <a:r>
              <a:rPr lang="tr-TR" sz="700" dirty="0" smtClean="0">
                <a:latin typeface="Calibri" panose="020F0502020204030204" pitchFamily="34" charset="0"/>
                <a:hlinkClick r:id="rId5"/>
              </a:rPr>
              <a:t>www.surkonmakina.com</a:t>
            </a:r>
            <a:endParaRPr lang="tr-TR" sz="700" dirty="0" smtClean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36" name="Düz Bağlayıcı 35"/>
          <p:cNvCxnSpPr/>
          <p:nvPr/>
        </p:nvCxnSpPr>
        <p:spPr>
          <a:xfrm>
            <a:off x="61565" y="6313747"/>
            <a:ext cx="8859405" cy="0"/>
          </a:xfrm>
          <a:prstGeom prst="line">
            <a:avLst/>
          </a:prstGeom>
          <a:ln w="19050" cap="sq">
            <a:solidFill>
              <a:schemeClr val="bg1">
                <a:lumMod val="65000"/>
                <a:alpha val="69000"/>
              </a:schemeClr>
            </a:solidFill>
            <a:prstDash val="solid"/>
            <a:round/>
          </a:ln>
          <a:effectLst>
            <a:innerShdw blurRad="63500" dist="50800" dir="16200000">
              <a:srgbClr val="F87070">
                <a:alpha val="37000"/>
              </a:srgb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104664"/>
              </p:ext>
            </p:extLst>
          </p:nvPr>
        </p:nvGraphicFramePr>
        <p:xfrm>
          <a:off x="4196887" y="4110470"/>
          <a:ext cx="4724083" cy="2038637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{E8B1032C-EA38-4F05-BA0D-38AFFFC7BED3}</a:tableStyleId>
              </a:tblPr>
              <a:tblGrid>
                <a:gridCol w="1584175"/>
                <a:gridCol w="1423460"/>
                <a:gridCol w="1716448"/>
              </a:tblGrid>
              <a:tr h="720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Model </a:t>
                      </a:r>
                      <a:r>
                        <a:rPr lang="tr-TR" sz="900" b="1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  <a:endParaRPr lang="tr-TR" sz="900" b="1" dirty="0">
                        <a:effectLst/>
                        <a:latin typeface="Calibri" panose="020F0502020204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HE-025-3-230</a:t>
                      </a:r>
                      <a:endParaRPr lang="tr-TR" sz="900" dirty="0">
                        <a:effectLst/>
                        <a:latin typeface="Calibri" panose="020F0502020204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9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HE-055-2-230</a:t>
                      </a:r>
                      <a:endParaRPr lang="tr-TR" sz="9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06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Operating Voltage</a:t>
                      </a:r>
                      <a:endParaRPr lang="tr-TR" sz="900" b="1" dirty="0">
                        <a:effectLst/>
                        <a:latin typeface="Calibri" panose="020F0502020204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110 / 115 / 230 </a:t>
                      </a:r>
                      <a:r>
                        <a:rPr lang="tr-TR" sz="900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Voltage</a:t>
                      </a:r>
                      <a:endParaRPr lang="tr-TR" sz="900" dirty="0">
                        <a:effectLst/>
                        <a:latin typeface="Calibri" panose="020F0502020204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110 / 115 / 230 </a:t>
                      </a:r>
                      <a:r>
                        <a:rPr lang="tr-TR" sz="9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Voltage</a:t>
                      </a:r>
                      <a:endParaRPr lang="tr-TR" sz="90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62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Electric Motor </a:t>
                      </a:r>
                      <a:r>
                        <a:rPr lang="tr-TR" sz="900" b="1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Power</a:t>
                      </a:r>
                      <a:endParaRPr lang="tr-TR" sz="900" b="1" dirty="0">
                        <a:effectLst/>
                        <a:latin typeface="Calibri" panose="020F0502020204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0,25</a:t>
                      </a:r>
                      <a:r>
                        <a:rPr lang="tr-TR" sz="900" baseline="0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kW</a:t>
                      </a:r>
                      <a:endParaRPr lang="tr-TR" sz="900" dirty="0">
                        <a:effectLst/>
                        <a:latin typeface="Calibri" panose="020F0502020204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9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0,37 kW</a:t>
                      </a:r>
                      <a:endParaRPr lang="tr-TR" sz="9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62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Oil Displacement</a:t>
                      </a:r>
                      <a:endParaRPr lang="tr-TR" sz="900" b="1" dirty="0">
                        <a:effectLst/>
                        <a:latin typeface="Calibri" panose="020F0502020204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3 - Stages</a:t>
                      </a:r>
                      <a:endParaRPr lang="tr-TR" sz="900" dirty="0">
                        <a:effectLst/>
                        <a:latin typeface="Calibri" panose="020F0502020204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9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2 - Stages</a:t>
                      </a:r>
                      <a:endParaRPr lang="tr-TR" sz="9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733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Flow Rate</a:t>
                      </a:r>
                      <a:endParaRPr lang="tr-TR" sz="900" b="1" dirty="0">
                        <a:effectLst/>
                        <a:latin typeface="Calibri" panose="020F0502020204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3,2 - 0,9 - 0,4</a:t>
                      </a:r>
                      <a:r>
                        <a:rPr lang="tr-TR" sz="900" baseline="0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r-TR" sz="900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L/min.</a:t>
                      </a:r>
                      <a:endParaRPr lang="tr-TR" sz="900" dirty="0">
                        <a:effectLst/>
                        <a:latin typeface="Calibri" panose="020F0502020204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9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5,0 – 0,7  L/min.</a:t>
                      </a:r>
                      <a:endParaRPr lang="tr-TR" sz="9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288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Oil Capacity</a:t>
                      </a:r>
                      <a:endParaRPr lang="tr-TR" sz="900" b="1" dirty="0">
                        <a:effectLst/>
                        <a:latin typeface="Calibri" panose="020F0502020204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Litre</a:t>
                      </a:r>
                      <a:endParaRPr lang="tr-TR" sz="900" dirty="0">
                        <a:effectLst/>
                        <a:latin typeface="Calibri" panose="020F0502020204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9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 Litre</a:t>
                      </a:r>
                      <a:endParaRPr lang="tr-TR" sz="9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84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Carrying Handle</a:t>
                      </a:r>
                      <a:endParaRPr lang="tr-TR" sz="900" b="1" dirty="0">
                        <a:effectLst/>
                        <a:latin typeface="Calibri" panose="020F0502020204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Available</a:t>
                      </a:r>
                      <a:endParaRPr lang="tr-TR" sz="900" dirty="0">
                        <a:effectLst/>
                        <a:latin typeface="Calibri" panose="020F0502020204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9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Available</a:t>
                      </a:r>
                      <a:endParaRPr lang="tr-TR" sz="9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39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Cooling System</a:t>
                      </a:r>
                      <a:endParaRPr lang="tr-TR" sz="900" b="1" dirty="0">
                        <a:effectLst/>
                        <a:latin typeface="Calibri" panose="020F0502020204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Not</a:t>
                      </a:r>
                      <a:r>
                        <a:rPr lang="tr-TR" sz="900" baseline="0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</a:t>
                      </a:r>
                      <a:r>
                        <a:rPr lang="tr-TR" sz="900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vailable</a:t>
                      </a:r>
                      <a:endParaRPr lang="tr-TR" sz="900" dirty="0">
                        <a:effectLst/>
                        <a:latin typeface="Calibri" panose="020F0502020204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9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Not</a:t>
                      </a:r>
                      <a:r>
                        <a:rPr lang="tr-TR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A</a:t>
                      </a:r>
                      <a:r>
                        <a:rPr lang="tr-TR" sz="9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vailable</a:t>
                      </a:r>
                      <a:endParaRPr lang="tr-TR" sz="9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395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Weight</a:t>
                      </a:r>
                      <a:endParaRPr lang="tr-TR" sz="900" b="1" dirty="0">
                        <a:effectLst/>
                        <a:latin typeface="Calibri" panose="020F0502020204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 </a:t>
                      </a:r>
                      <a:r>
                        <a:rPr lang="tr-TR" sz="900" dirty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Kg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29 Kg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71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Sizes </a:t>
                      </a:r>
                      <a:r>
                        <a:rPr lang="tr-TR" sz="900" b="1" dirty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(U-G-Y)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aseline="0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36 </a:t>
                      </a:r>
                      <a:r>
                        <a:rPr lang="tr-TR" sz="900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 30 </a:t>
                      </a:r>
                      <a:r>
                        <a:rPr lang="tr-TR" sz="900" dirty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 </a:t>
                      </a:r>
                      <a:r>
                        <a:rPr lang="tr-TR" sz="900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44</a:t>
                      </a:r>
                      <a:r>
                        <a:rPr lang="tr-TR" sz="900" baseline="0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r-TR" sz="900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cm</a:t>
                      </a:r>
                      <a:endParaRPr lang="tr-TR" sz="900" dirty="0">
                        <a:effectLst/>
                        <a:latin typeface="Calibri" panose="020F0502020204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45 x 34 x 52 cm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Recommended</a:t>
                      </a:r>
                      <a:r>
                        <a:rPr lang="tr-TR" sz="900" b="1" baseline="0" dirty="0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r-TR" sz="900" b="1" dirty="0" err="1" smtClean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Oils</a:t>
                      </a:r>
                      <a:endParaRPr lang="tr-TR" sz="900" b="1" dirty="0">
                        <a:effectLst/>
                        <a:latin typeface="Calibri" panose="020F0502020204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Mobil DTE24 - Tellius 32 - Energol HLP-HM32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Metin kutusu 8"/>
          <p:cNvSpPr txBox="1"/>
          <p:nvPr/>
        </p:nvSpPr>
        <p:spPr>
          <a:xfrm>
            <a:off x="382194" y="5932561"/>
            <a:ext cx="11193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HE-055-2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Dikdörtgen 27"/>
          <p:cNvSpPr/>
          <p:nvPr/>
        </p:nvSpPr>
        <p:spPr>
          <a:xfrm>
            <a:off x="7649947" y="1348920"/>
            <a:ext cx="1173472" cy="855944"/>
          </a:xfrm>
          <a:prstGeom prst="rect">
            <a:avLst/>
          </a:prstGeom>
          <a:noFill/>
          <a:ln>
            <a:solidFill>
              <a:schemeClr val="bg1">
                <a:lumMod val="65000"/>
                <a:alpha val="69000"/>
              </a:schemeClr>
            </a:solidFill>
          </a:ln>
          <a:effectLst>
            <a:innerShdw blurRad="63500" dist="50800" dir="5400000">
              <a:srgbClr val="F87070">
                <a:alpha val="5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pic>
        <p:nvPicPr>
          <p:cNvPr id="18" name="Resim 17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02" y="2750116"/>
            <a:ext cx="3501039" cy="3182445"/>
          </a:xfrm>
          <a:prstGeom prst="rect">
            <a:avLst/>
          </a:prstGeom>
        </p:spPr>
      </p:pic>
      <p:sp>
        <p:nvSpPr>
          <p:cNvPr id="21" name="Metin kutusu 20"/>
          <p:cNvSpPr txBox="1"/>
          <p:nvPr/>
        </p:nvSpPr>
        <p:spPr>
          <a:xfrm>
            <a:off x="4629908" y="3565710"/>
            <a:ext cx="13419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HE-025-3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0" name="Resim 29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101" y="1266806"/>
            <a:ext cx="4040384" cy="2757040"/>
          </a:xfrm>
          <a:prstGeom prst="rect">
            <a:avLst/>
          </a:prstGeom>
        </p:spPr>
      </p:pic>
      <p:sp>
        <p:nvSpPr>
          <p:cNvPr id="32" name="Dikdörtgen 31"/>
          <p:cNvSpPr/>
          <p:nvPr/>
        </p:nvSpPr>
        <p:spPr>
          <a:xfrm>
            <a:off x="6326293" y="1351049"/>
            <a:ext cx="1234874" cy="853815"/>
          </a:xfrm>
          <a:prstGeom prst="rect">
            <a:avLst/>
          </a:prstGeom>
          <a:noFill/>
          <a:ln>
            <a:solidFill>
              <a:schemeClr val="bg1">
                <a:lumMod val="65000"/>
                <a:alpha val="69000"/>
              </a:schemeClr>
            </a:solidFill>
          </a:ln>
          <a:effectLst>
            <a:innerShdw blurRad="63500" dist="50800" dir="5400000">
              <a:srgbClr val="F87070">
                <a:alpha val="5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09951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181</Words>
  <Application>Microsoft Office PowerPoint</Application>
  <PresentationFormat>Ekran Gösterisi (4:3)</PresentationFormat>
  <Paragraphs>50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46</cp:revision>
  <cp:lastPrinted>2013-10-23T11:13:06Z</cp:lastPrinted>
  <dcterms:created xsi:type="dcterms:W3CDTF">2013-10-23T06:31:33Z</dcterms:created>
  <dcterms:modified xsi:type="dcterms:W3CDTF">2013-10-25T11:12:38Z</dcterms:modified>
</cp:coreProperties>
</file>